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charset="0"/>
      <p:regular r:id="rId12"/>
    </p:embeddedFont>
    <p:embeddedFont>
      <p:font typeface="Noto Sans" panose="020B0502040504020204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516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2238" y="3434954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Hybrid Cloud Connectivity: Phase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339358"/>
            <a:ext cx="9445526" cy="1455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Design, IP Plan, and Dashboard Metrics for VPN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68127" y="722560"/>
            <a:ext cx="12996862" cy="72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1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Phase 1 Conclusion: Ready for Implementation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8127" y="1919585"/>
            <a:ext cx="16351746" cy="528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Phase 1 of our Hybrid Cloud Connectivity project has successfully established a detailed and actionable plan.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8127" y="2663726"/>
            <a:ext cx="276523" cy="440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68127" y="3190875"/>
            <a:ext cx="8037611" cy="38100"/>
            <a:chOff x="0" y="0"/>
            <a:chExt cx="10716815" cy="50800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0716768" cy="50800"/>
            </a:xfrm>
            <a:custGeom>
              <a:avLst/>
              <a:gdLst/>
              <a:ahLst/>
              <a:cxnLst/>
              <a:rect l="l" t="t" r="r" b="b"/>
              <a:pathLst>
                <a:path w="10716768" h="50800">
                  <a:moveTo>
                    <a:pt x="0" y="0"/>
                  </a:moveTo>
                  <a:lnTo>
                    <a:pt x="10716768" y="0"/>
                  </a:lnTo>
                  <a:lnTo>
                    <a:pt x="10716768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" r="-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68127" y="3376761"/>
            <a:ext cx="3795415" cy="46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VPN Layout Designed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8127" y="3917602"/>
            <a:ext cx="8037611" cy="970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A complete VPN architecture has been meticulously planned, utilizing the specified topology.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82261" y="2663726"/>
            <a:ext cx="276522" cy="440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282261" y="3190875"/>
            <a:ext cx="8037611" cy="38100"/>
            <a:chOff x="0" y="0"/>
            <a:chExt cx="10716815" cy="50800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10716768" cy="50800"/>
            </a:xfrm>
            <a:custGeom>
              <a:avLst/>
              <a:gdLst/>
              <a:ahLst/>
              <a:cxnLst/>
              <a:rect l="l" t="t" r="r" b="b"/>
              <a:pathLst>
                <a:path w="10716768" h="50800">
                  <a:moveTo>
                    <a:pt x="0" y="0"/>
                  </a:moveTo>
                  <a:lnTo>
                    <a:pt x="10716768" y="0"/>
                  </a:lnTo>
                  <a:lnTo>
                    <a:pt x="10716768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" r="-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282261" y="3376761"/>
            <a:ext cx="3969097" cy="46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Full IP Addressing Plan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82261" y="3917602"/>
            <a:ext cx="8037611" cy="970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All necessary IP addresses for devices and interfaces have been precisely mapped out.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8127" y="5277147"/>
            <a:ext cx="276523" cy="440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68127" y="5776020"/>
            <a:ext cx="8037611" cy="38100"/>
            <a:chOff x="0" y="0"/>
            <a:chExt cx="10716815" cy="50800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0716768" cy="50800"/>
            </a:xfrm>
            <a:custGeom>
              <a:avLst/>
              <a:gdLst/>
              <a:ahLst/>
              <a:cxnLst/>
              <a:rect l="l" t="t" r="r" b="b"/>
              <a:pathLst>
                <a:path w="10716768" h="50800">
                  <a:moveTo>
                    <a:pt x="0" y="0"/>
                  </a:moveTo>
                  <a:lnTo>
                    <a:pt x="10716768" y="0"/>
                  </a:lnTo>
                  <a:lnTo>
                    <a:pt x="10716768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" r="-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68127" y="5990184"/>
            <a:ext cx="3929657" cy="46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Routing Plan Prepared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8127" y="6531025"/>
            <a:ext cx="8037611" cy="970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The strategic flow of network traffic has been defined, ensuring secure passage through the VPN hub.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82261" y="5277147"/>
            <a:ext cx="276522" cy="440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04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282261" y="5776020"/>
            <a:ext cx="8037611" cy="38100"/>
            <a:chOff x="0" y="0"/>
            <a:chExt cx="10716815" cy="50800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10716768" cy="50800"/>
            </a:xfrm>
            <a:custGeom>
              <a:avLst/>
              <a:gdLst/>
              <a:ahLst/>
              <a:cxnLst/>
              <a:rect l="l" t="t" r="r" b="b"/>
              <a:pathLst>
                <a:path w="10716768" h="50800">
                  <a:moveTo>
                    <a:pt x="0" y="0"/>
                  </a:moveTo>
                  <a:lnTo>
                    <a:pt x="10716768" y="0"/>
                  </a:lnTo>
                  <a:lnTo>
                    <a:pt x="10716768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" r="-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282261" y="5990184"/>
            <a:ext cx="4873079" cy="46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Monitoring Metrics Defined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82261" y="6531025"/>
            <a:ext cx="8037611" cy="970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Key performance indicators like latency, uptime, and throughput have been established for future monitoring.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82911" y="8245674"/>
            <a:ext cx="15936962" cy="970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With Phase 1 complete, we have a robust framework ready for the secure implementation of our hybrid cloud VPN in Phase 2.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68127" y="7964389"/>
            <a:ext cx="38100" cy="1507331"/>
            <a:chOff x="0" y="0"/>
            <a:chExt cx="50800" cy="20097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0800" cy="2009775"/>
            </a:xfrm>
            <a:custGeom>
              <a:avLst/>
              <a:gdLst/>
              <a:ahLst/>
              <a:cxnLst/>
              <a:rect l="l" t="t" r="r" b="b"/>
              <a:pathLst>
                <a:path w="50800" h="2009775">
                  <a:moveTo>
                    <a:pt x="0" y="0"/>
                  </a:moveTo>
                  <a:lnTo>
                    <a:pt x="50800" y="0"/>
                  </a:lnTo>
                  <a:lnTo>
                    <a:pt x="50800" y="2009775"/>
                  </a:lnTo>
                  <a:lnTo>
                    <a:pt x="0" y="2009775"/>
                  </a:lnTo>
                  <a:close/>
                </a:path>
              </a:pathLst>
            </a:custGeom>
            <a:solidFill>
              <a:srgbClr val="97B8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857375"/>
            <a:ext cx="14462522" cy="74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Connecting Two Worlds: On-Premise &amp; Cloud VPC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3085505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Our scenario involves establishing secure connectivity between two distinct network environments: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2238" y="3943796"/>
            <a:ext cx="8009930" cy="3221385"/>
            <a:chOff x="0" y="0"/>
            <a:chExt cx="10679907" cy="42951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79811" cy="4295140"/>
            </a:xfrm>
            <a:custGeom>
              <a:avLst/>
              <a:gdLst/>
              <a:ahLst/>
              <a:cxnLst/>
              <a:rect l="l" t="t" r="r" b="b"/>
              <a:pathLst>
                <a:path w="10679811" h="4295140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0623169" y="0"/>
                  </a:lnTo>
                  <a:cubicBezTo>
                    <a:pt x="10654537" y="0"/>
                    <a:pt x="10679811" y="25400"/>
                    <a:pt x="10679811" y="56642"/>
                  </a:cubicBezTo>
                  <a:lnTo>
                    <a:pt x="10679811" y="4238498"/>
                  </a:lnTo>
                  <a:cubicBezTo>
                    <a:pt x="10679811" y="4269867"/>
                    <a:pt x="10654411" y="4295140"/>
                    <a:pt x="10623169" y="4295140"/>
                  </a:cubicBezTo>
                  <a:lnTo>
                    <a:pt x="56642" y="4295140"/>
                  </a:lnTo>
                  <a:cubicBezTo>
                    <a:pt x="25400" y="4295140"/>
                    <a:pt x="0" y="4269740"/>
                    <a:pt x="0" y="4238498"/>
                  </a:cubicBezTo>
                  <a:close/>
                </a:path>
              </a:pathLst>
            </a:custGeom>
            <a:solidFill>
              <a:srgbClr val="26262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75755" y="4227314"/>
            <a:ext cx="850552" cy="850552"/>
            <a:chOff x="0" y="0"/>
            <a:chExt cx="1134070" cy="113407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3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 descr="preencoded.png"/>
          <p:cNvSpPr/>
          <p:nvPr/>
        </p:nvSpPr>
        <p:spPr>
          <a:xfrm>
            <a:off x="1509712" y="4461122"/>
            <a:ext cx="382638" cy="382638"/>
          </a:xfrm>
          <a:custGeom>
            <a:avLst/>
            <a:gdLst/>
            <a:ahLst/>
            <a:cxnLst/>
            <a:rect l="l" t="t" r="r" b="b"/>
            <a:pathLst>
              <a:path w="382638" h="382638">
                <a:moveTo>
                  <a:pt x="0" y="0"/>
                </a:moveTo>
                <a:lnTo>
                  <a:pt x="382638" y="0"/>
                </a:lnTo>
                <a:lnTo>
                  <a:pt x="382638" y="382638"/>
                </a:lnTo>
                <a:lnTo>
                  <a:pt x="0" y="382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275755" y="5323285"/>
            <a:ext cx="3830836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On-Premise Network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5755" y="5888683"/>
            <a:ext cx="744289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Located at the "Left Site", this traditional network uses the IP range </a:t>
            </a:r>
            <a:r>
              <a:rPr lang="en-US" sz="2187">
                <a:solidFill>
                  <a:srgbClr val="97B8FF"/>
                </a:solidFill>
                <a:latin typeface="Noto Sans"/>
                <a:ea typeface="Noto Sans"/>
                <a:cs typeface="Noto Sans"/>
                <a:sym typeface="Noto Sans"/>
              </a:rPr>
              <a:t>192.168.1.0/24</a:t>
            </a: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285685" y="3943796"/>
            <a:ext cx="8010079" cy="3221385"/>
            <a:chOff x="0" y="0"/>
            <a:chExt cx="10680105" cy="42951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680065" cy="4295140"/>
            </a:xfrm>
            <a:custGeom>
              <a:avLst/>
              <a:gdLst/>
              <a:ahLst/>
              <a:cxnLst/>
              <a:rect l="l" t="t" r="r" b="b"/>
              <a:pathLst>
                <a:path w="10680065" h="4295140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0623423" y="0"/>
                  </a:lnTo>
                  <a:cubicBezTo>
                    <a:pt x="10654792" y="0"/>
                    <a:pt x="10680065" y="25400"/>
                    <a:pt x="10680065" y="56642"/>
                  </a:cubicBezTo>
                  <a:lnTo>
                    <a:pt x="10680065" y="4238498"/>
                  </a:lnTo>
                  <a:cubicBezTo>
                    <a:pt x="10680065" y="4269867"/>
                    <a:pt x="10654665" y="4295140"/>
                    <a:pt x="10623423" y="4295140"/>
                  </a:cubicBezTo>
                  <a:lnTo>
                    <a:pt x="56642" y="4295140"/>
                  </a:lnTo>
                  <a:cubicBezTo>
                    <a:pt x="25400" y="4295140"/>
                    <a:pt x="0" y="4269740"/>
                    <a:pt x="0" y="4238498"/>
                  </a:cubicBezTo>
                  <a:close/>
                </a:path>
              </a:pathLst>
            </a:custGeom>
            <a:solidFill>
              <a:srgbClr val="26262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69202" y="4227314"/>
            <a:ext cx="850552" cy="850552"/>
            <a:chOff x="0" y="0"/>
            <a:chExt cx="1134070" cy="1134070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3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 descr="preencoded.png"/>
          <p:cNvSpPr/>
          <p:nvPr/>
        </p:nvSpPr>
        <p:spPr>
          <a:xfrm>
            <a:off x="9803160" y="4461122"/>
            <a:ext cx="382638" cy="382638"/>
          </a:xfrm>
          <a:custGeom>
            <a:avLst/>
            <a:gdLst/>
            <a:ahLst/>
            <a:cxnLst/>
            <a:rect l="l" t="t" r="r" b="b"/>
            <a:pathLst>
              <a:path w="382638" h="382638">
                <a:moveTo>
                  <a:pt x="0" y="0"/>
                </a:moveTo>
                <a:lnTo>
                  <a:pt x="382638" y="0"/>
                </a:lnTo>
                <a:lnTo>
                  <a:pt x="382638" y="382638"/>
                </a:lnTo>
                <a:lnTo>
                  <a:pt x="0" y="3826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2195" r="-121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9569202" y="5323285"/>
            <a:ext cx="3598812" cy="4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Cloud VPC Network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69202" y="5888683"/>
            <a:ext cx="744304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The "Right Site" leverages a Cloud Virtual Private Cloud, operating on the IP range </a:t>
            </a:r>
            <a:r>
              <a:rPr lang="en-US" sz="2187">
                <a:solidFill>
                  <a:srgbClr val="97B8FF"/>
                </a:solidFill>
                <a:latin typeface="Noto Sans"/>
                <a:ea typeface="Noto Sans"/>
                <a:cs typeface="Noto Sans"/>
                <a:sym typeface="Noto Sans"/>
              </a:rPr>
              <a:t>192.168.2.0/24</a:t>
            </a: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2238" y="7398395"/>
            <a:ext cx="16303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The ultimate goal is to create a robust, secure VPN tunnel, linking these environments via a Router0 → Router2 → Router1 topology, enabling seamless and protected data exchange.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1344" y="741312"/>
            <a:ext cx="12044214" cy="74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Phase 1 Objectives: Laying the Foundation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1344" y="1968252"/>
            <a:ext cx="16305311" cy="538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Phase 1 focuses on the critical design and planning stages, ensuring a solid blueprint for implementation.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1344" y="3250555"/>
            <a:ext cx="8010971" cy="2547938"/>
            <a:chOff x="0" y="0"/>
            <a:chExt cx="10681295" cy="3397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81335" cy="3397250"/>
            </a:xfrm>
            <a:custGeom>
              <a:avLst/>
              <a:gdLst/>
              <a:ahLst/>
              <a:cxnLst/>
              <a:rect l="l" t="t" r="r" b="b"/>
              <a:pathLst>
                <a:path w="10681335" h="339725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7495" y="0"/>
                  </a:lnTo>
                  <a:cubicBezTo>
                    <a:pt x="10572114" y="0"/>
                    <a:pt x="10681335" y="109220"/>
                    <a:pt x="10681335" y="243840"/>
                  </a:cubicBezTo>
                  <a:lnTo>
                    <a:pt x="10681335" y="3153410"/>
                  </a:lnTo>
                  <a:cubicBezTo>
                    <a:pt x="10681335" y="3288030"/>
                    <a:pt x="10572114" y="3397250"/>
                    <a:pt x="10437495" y="3397250"/>
                  </a:cubicBezTo>
                  <a:lnTo>
                    <a:pt x="243840" y="3397250"/>
                  </a:lnTo>
                  <a:cubicBezTo>
                    <a:pt x="109220" y="3397250"/>
                    <a:pt x="0" y="3288030"/>
                    <a:pt x="0" y="3153410"/>
                  </a:cubicBez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1344" y="3212455"/>
            <a:ext cx="8010971" cy="152400"/>
            <a:chOff x="0" y="0"/>
            <a:chExt cx="10681295" cy="20320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0681335" cy="203200"/>
            </a:xfrm>
            <a:custGeom>
              <a:avLst/>
              <a:gdLst/>
              <a:ahLst/>
              <a:cxnLst/>
              <a:rect l="l" t="t" r="r" b="b"/>
              <a:pathLst>
                <a:path w="10681335" h="203200">
                  <a:moveTo>
                    <a:pt x="0" y="0"/>
                  </a:moveTo>
                  <a:lnTo>
                    <a:pt x="10681335" y="0"/>
                  </a:lnTo>
                  <a:lnTo>
                    <a:pt x="10681335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571851" y="2825651"/>
            <a:ext cx="849809" cy="849809"/>
            <a:chOff x="0" y="0"/>
            <a:chExt cx="1133078" cy="1133078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133094" cy="1133094"/>
            </a:xfrm>
            <a:custGeom>
              <a:avLst/>
              <a:gdLst/>
              <a:ahLst/>
              <a:cxnLst/>
              <a:rect l="l" t="t" r="r" b="b"/>
              <a:pathLst>
                <a:path w="1133094" h="1133094">
                  <a:moveTo>
                    <a:pt x="0" y="0"/>
                  </a:moveTo>
                  <a:lnTo>
                    <a:pt x="1133094" y="0"/>
                  </a:lnTo>
                  <a:lnTo>
                    <a:pt x="1133094" y="1133094"/>
                  </a:lnTo>
                  <a:lnTo>
                    <a:pt x="0" y="1133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1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826794" y="2914204"/>
            <a:ext cx="339924" cy="54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2664" y="3920579"/>
            <a:ext cx="3911501" cy="48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VPN Topology Design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2664" y="4485383"/>
            <a:ext cx="7368331" cy="991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Defining the architecture for secure, encrypted communication pathways.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285535" y="3250555"/>
            <a:ext cx="8011120" cy="2547938"/>
            <a:chOff x="0" y="0"/>
            <a:chExt cx="10681493" cy="33972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681462" cy="3397250"/>
            </a:xfrm>
            <a:custGeom>
              <a:avLst/>
              <a:gdLst/>
              <a:ahLst/>
              <a:cxnLst/>
              <a:rect l="l" t="t" r="r" b="b"/>
              <a:pathLst>
                <a:path w="10681462" h="339725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7622" y="0"/>
                  </a:lnTo>
                  <a:cubicBezTo>
                    <a:pt x="10572242" y="0"/>
                    <a:pt x="10681462" y="109220"/>
                    <a:pt x="10681462" y="243840"/>
                  </a:cubicBezTo>
                  <a:lnTo>
                    <a:pt x="10681462" y="3153410"/>
                  </a:lnTo>
                  <a:cubicBezTo>
                    <a:pt x="10681462" y="3288030"/>
                    <a:pt x="10572242" y="3397250"/>
                    <a:pt x="10437622" y="3397250"/>
                  </a:cubicBezTo>
                  <a:lnTo>
                    <a:pt x="243840" y="3397250"/>
                  </a:lnTo>
                  <a:cubicBezTo>
                    <a:pt x="109220" y="3397250"/>
                    <a:pt x="0" y="3288030"/>
                    <a:pt x="0" y="3153410"/>
                  </a:cubicBez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85535" y="3212455"/>
            <a:ext cx="8011120" cy="152400"/>
            <a:chOff x="0" y="0"/>
            <a:chExt cx="10681493" cy="203200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0681462" cy="203200"/>
            </a:xfrm>
            <a:custGeom>
              <a:avLst/>
              <a:gdLst/>
              <a:ahLst/>
              <a:cxnLst/>
              <a:rect l="l" t="t" r="r" b="b"/>
              <a:pathLst>
                <a:path w="10681462" h="203200">
                  <a:moveTo>
                    <a:pt x="0" y="0"/>
                  </a:moveTo>
                  <a:lnTo>
                    <a:pt x="10681462" y="0"/>
                  </a:lnTo>
                  <a:lnTo>
                    <a:pt x="10681462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" b="-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866191" y="2825651"/>
            <a:ext cx="849809" cy="849809"/>
            <a:chOff x="0" y="0"/>
            <a:chExt cx="1133078" cy="1133078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1133094" cy="1133094"/>
            </a:xfrm>
            <a:custGeom>
              <a:avLst/>
              <a:gdLst/>
              <a:ahLst/>
              <a:cxnLst/>
              <a:rect l="l" t="t" r="r" b="b"/>
              <a:pathLst>
                <a:path w="1133094" h="1133094">
                  <a:moveTo>
                    <a:pt x="0" y="0"/>
                  </a:moveTo>
                  <a:lnTo>
                    <a:pt x="1133094" y="0"/>
                  </a:lnTo>
                  <a:lnTo>
                    <a:pt x="1133094" y="1133094"/>
                  </a:lnTo>
                  <a:lnTo>
                    <a:pt x="0" y="1133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1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121134" y="2914204"/>
            <a:ext cx="339924" cy="54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06855" y="3920579"/>
            <a:ext cx="4080719" cy="48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IP Schema Preparation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06855" y="4485383"/>
            <a:ext cx="7368480" cy="991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Allocating and documenting all IP addresses for devices and interfaces across both sites.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91344" y="6506616"/>
            <a:ext cx="8010971" cy="3000970"/>
            <a:chOff x="0" y="0"/>
            <a:chExt cx="10681295" cy="400129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681335" cy="4001262"/>
            </a:xfrm>
            <a:custGeom>
              <a:avLst/>
              <a:gdLst/>
              <a:ahLst/>
              <a:cxnLst/>
              <a:rect l="l" t="t" r="r" b="b"/>
              <a:pathLst>
                <a:path w="10681335" h="4001262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7495" y="0"/>
                  </a:lnTo>
                  <a:cubicBezTo>
                    <a:pt x="10572114" y="0"/>
                    <a:pt x="10681335" y="109220"/>
                    <a:pt x="10681335" y="243840"/>
                  </a:cubicBezTo>
                  <a:lnTo>
                    <a:pt x="10681335" y="3757422"/>
                  </a:lnTo>
                  <a:cubicBezTo>
                    <a:pt x="10681335" y="3892042"/>
                    <a:pt x="10572114" y="4001262"/>
                    <a:pt x="10437495" y="4001262"/>
                  </a:cubicBezTo>
                  <a:lnTo>
                    <a:pt x="243840" y="4001262"/>
                  </a:lnTo>
                  <a:cubicBezTo>
                    <a:pt x="109220" y="4001262"/>
                    <a:pt x="0" y="3892042"/>
                    <a:pt x="0" y="3757422"/>
                  </a:cubicBez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91344" y="6468516"/>
            <a:ext cx="8010971" cy="152400"/>
            <a:chOff x="0" y="0"/>
            <a:chExt cx="10681295" cy="203200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10681335" cy="203200"/>
            </a:xfrm>
            <a:custGeom>
              <a:avLst/>
              <a:gdLst/>
              <a:ahLst/>
              <a:cxnLst/>
              <a:rect l="l" t="t" r="r" b="b"/>
              <a:pathLst>
                <a:path w="10681335" h="203200">
                  <a:moveTo>
                    <a:pt x="0" y="0"/>
                  </a:moveTo>
                  <a:lnTo>
                    <a:pt x="10681335" y="0"/>
                  </a:lnTo>
                  <a:lnTo>
                    <a:pt x="10681335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571851" y="6081712"/>
            <a:ext cx="849809" cy="849809"/>
            <a:chOff x="0" y="0"/>
            <a:chExt cx="1133078" cy="1133078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1133094" cy="1133094"/>
            </a:xfrm>
            <a:custGeom>
              <a:avLst/>
              <a:gdLst/>
              <a:ahLst/>
              <a:cxnLst/>
              <a:rect l="l" t="t" r="r" b="b"/>
              <a:pathLst>
                <a:path w="1133094" h="1133094">
                  <a:moveTo>
                    <a:pt x="0" y="0"/>
                  </a:moveTo>
                  <a:lnTo>
                    <a:pt x="1133094" y="0"/>
                  </a:lnTo>
                  <a:lnTo>
                    <a:pt x="1133094" y="1133094"/>
                  </a:lnTo>
                  <a:lnTo>
                    <a:pt x="0" y="1133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1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4826794" y="6170265"/>
            <a:ext cx="339924" cy="54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12664" y="7176641"/>
            <a:ext cx="3540770" cy="48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Routing Design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12664" y="7741444"/>
            <a:ext cx="7368331" cy="991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Crafting the rules that dictate how network traffic will flow between on-premise and cloud resources.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9285535" y="6506616"/>
            <a:ext cx="8011120" cy="3000970"/>
            <a:chOff x="0" y="0"/>
            <a:chExt cx="10681493" cy="400129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681462" cy="4001262"/>
            </a:xfrm>
            <a:custGeom>
              <a:avLst/>
              <a:gdLst/>
              <a:ahLst/>
              <a:cxnLst/>
              <a:rect l="l" t="t" r="r" b="b"/>
              <a:pathLst>
                <a:path w="10681462" h="4001262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7622" y="0"/>
                  </a:lnTo>
                  <a:cubicBezTo>
                    <a:pt x="10572242" y="0"/>
                    <a:pt x="10681462" y="109220"/>
                    <a:pt x="10681462" y="243840"/>
                  </a:cubicBezTo>
                  <a:lnTo>
                    <a:pt x="10681462" y="3757422"/>
                  </a:lnTo>
                  <a:cubicBezTo>
                    <a:pt x="10681462" y="3892042"/>
                    <a:pt x="10572242" y="4001262"/>
                    <a:pt x="10437622" y="4001262"/>
                  </a:cubicBezTo>
                  <a:lnTo>
                    <a:pt x="243840" y="4001262"/>
                  </a:lnTo>
                  <a:cubicBezTo>
                    <a:pt x="109220" y="4001262"/>
                    <a:pt x="0" y="3892042"/>
                    <a:pt x="0" y="3757422"/>
                  </a:cubicBez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285535" y="6468516"/>
            <a:ext cx="8011120" cy="152400"/>
            <a:chOff x="0" y="0"/>
            <a:chExt cx="10681493" cy="203200"/>
          </a:xfrm>
        </p:grpSpPr>
        <p:sp>
          <p:nvSpPr>
            <p:cNvPr id="38" name="Freeform 38" descr="preencoded.png"/>
            <p:cNvSpPr/>
            <p:nvPr/>
          </p:nvSpPr>
          <p:spPr>
            <a:xfrm>
              <a:off x="0" y="0"/>
              <a:ext cx="10681462" cy="203200"/>
            </a:xfrm>
            <a:custGeom>
              <a:avLst/>
              <a:gdLst/>
              <a:ahLst/>
              <a:cxnLst/>
              <a:rect l="l" t="t" r="r" b="b"/>
              <a:pathLst>
                <a:path w="10681462" h="203200">
                  <a:moveTo>
                    <a:pt x="0" y="0"/>
                  </a:moveTo>
                  <a:lnTo>
                    <a:pt x="10681462" y="0"/>
                  </a:lnTo>
                  <a:lnTo>
                    <a:pt x="10681462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" b="-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866191" y="6081712"/>
            <a:ext cx="849809" cy="849809"/>
            <a:chOff x="0" y="0"/>
            <a:chExt cx="1133078" cy="1133078"/>
          </a:xfrm>
        </p:grpSpPr>
        <p:sp>
          <p:nvSpPr>
            <p:cNvPr id="40" name="Freeform 40" descr="preencoded.png"/>
            <p:cNvSpPr/>
            <p:nvPr/>
          </p:nvSpPr>
          <p:spPr>
            <a:xfrm>
              <a:off x="0" y="0"/>
              <a:ext cx="1133094" cy="1133094"/>
            </a:xfrm>
            <a:custGeom>
              <a:avLst/>
              <a:gdLst/>
              <a:ahLst/>
              <a:cxnLst/>
              <a:rect l="l" t="t" r="r" b="b"/>
              <a:pathLst>
                <a:path w="1133094" h="1133094">
                  <a:moveTo>
                    <a:pt x="0" y="0"/>
                  </a:moveTo>
                  <a:lnTo>
                    <a:pt x="1133094" y="0"/>
                  </a:lnTo>
                  <a:lnTo>
                    <a:pt x="1133094" y="1133094"/>
                  </a:lnTo>
                  <a:lnTo>
                    <a:pt x="0" y="1133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1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3121134" y="6170265"/>
            <a:ext cx="339924" cy="54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606855" y="7176641"/>
            <a:ext cx="3540770" cy="48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Dashboard Metrics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606855" y="7741444"/>
            <a:ext cx="7368480" cy="1444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Identifying key performance indicators for monitoring VPN health, including tunnel uptime, latency, and throughput.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 descr="preencoded.png"/>
          <p:cNvSpPr/>
          <p:nvPr/>
        </p:nvSpPr>
        <p:spPr>
          <a:xfrm>
            <a:off x="11417808" y="-1028700"/>
            <a:ext cx="6858000" cy="11315700"/>
          </a:xfrm>
          <a:custGeom>
            <a:avLst/>
            <a:gdLst/>
            <a:ahLst/>
            <a:cxnLst/>
            <a:rect l="l" t="t" r="r" b="b"/>
            <a:pathLst>
              <a:path w="9144000" h="13717015">
                <a:moveTo>
                  <a:pt x="0" y="0"/>
                </a:moveTo>
                <a:lnTo>
                  <a:pt x="9144000" y="0"/>
                </a:lnTo>
                <a:lnTo>
                  <a:pt x="9144000" y="13717015"/>
                </a:lnTo>
                <a:lnTo>
                  <a:pt x="0" y="13717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" r="-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988665" y="738634"/>
            <a:ext cx="9452670" cy="145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437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Network Topology: A Detailed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8665" y="2527101"/>
            <a:ext cx="9452670" cy="98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Our hybrid cloud architecture, as envisioned in the Packet Tracer file, comprises three key segments: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8665" y="4078635"/>
            <a:ext cx="2657624" cy="92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On-Premise Site (Left)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8665" y="5196334"/>
            <a:ext cx="2657624" cy="537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PC0: </a:t>
            </a:r>
            <a:r>
              <a:rPr lang="en-US" sz="2187">
                <a:solidFill>
                  <a:srgbClr val="7AF0FF"/>
                </a:solidFill>
                <a:latin typeface="Noto Sans"/>
                <a:ea typeface="Noto Sans"/>
                <a:cs typeface="Noto Sans"/>
                <a:sym typeface="Noto Sans"/>
              </a:rPr>
              <a:t>192.168.1.2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8665" y="5746997"/>
            <a:ext cx="2657624" cy="98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Router0 (LAN): </a:t>
            </a:r>
            <a:r>
              <a:rPr lang="en-US" sz="2187">
                <a:solidFill>
                  <a:srgbClr val="7AF0FF"/>
                </a:solidFill>
                <a:latin typeface="Noto Sans"/>
                <a:ea typeface="Noto Sans"/>
                <a:cs typeface="Noto Sans"/>
                <a:sym typeface="Noto Sans"/>
              </a:rPr>
              <a:t>192.168.1.1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8665" y="6749504"/>
            <a:ext cx="2657624" cy="144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Router0 (WAN link to Router2): </a:t>
            </a:r>
            <a:r>
              <a:rPr lang="en-US" sz="2187">
                <a:solidFill>
                  <a:srgbClr val="7AF0FF"/>
                </a:solidFill>
                <a:latin typeface="Noto Sans"/>
                <a:ea typeface="Noto Sans"/>
                <a:cs typeface="Noto Sans"/>
                <a:sym typeface="Noto Sans"/>
              </a:rPr>
              <a:t>1.0.0.2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44889" y="4078635"/>
            <a:ext cx="2657624" cy="92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Cloud Site (Right)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44889" y="5196334"/>
            <a:ext cx="2657624" cy="537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PC1: </a:t>
            </a:r>
            <a:r>
              <a:rPr lang="en-US" sz="2187">
                <a:solidFill>
                  <a:srgbClr val="7AF0FF"/>
                </a:solidFill>
                <a:latin typeface="Noto Sans"/>
                <a:ea typeface="Noto Sans"/>
                <a:cs typeface="Noto Sans"/>
                <a:sym typeface="Noto Sans"/>
              </a:rPr>
              <a:t>192.168.2.2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44889" y="5746997"/>
            <a:ext cx="2657624" cy="98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Router1 (LAN): </a:t>
            </a:r>
            <a:r>
              <a:rPr lang="en-US" sz="2187">
                <a:solidFill>
                  <a:srgbClr val="7AF0FF"/>
                </a:solidFill>
                <a:latin typeface="Noto Sans"/>
                <a:ea typeface="Noto Sans"/>
                <a:cs typeface="Noto Sans"/>
                <a:sym typeface="Noto Sans"/>
              </a:rPr>
              <a:t>192.168.2.1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44889" y="6749504"/>
            <a:ext cx="2657624" cy="144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Router1 (WAN link to Router2): </a:t>
            </a:r>
            <a:r>
              <a:rPr lang="en-US" sz="2187">
                <a:solidFill>
                  <a:srgbClr val="7AF0FF"/>
                </a:solidFill>
                <a:latin typeface="Noto Sans"/>
                <a:ea typeface="Noto Sans"/>
                <a:cs typeface="Noto Sans"/>
                <a:sym typeface="Noto Sans"/>
              </a:rPr>
              <a:t>2.0.0.2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01111" y="4078635"/>
            <a:ext cx="2758976" cy="136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VPN Hub Router (Middle)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01111" y="5637759"/>
            <a:ext cx="2758976" cy="98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Router2 (towards On-Prem): </a:t>
            </a:r>
            <a:r>
              <a:rPr lang="en-US" sz="2187">
                <a:solidFill>
                  <a:srgbClr val="7AF0FF"/>
                </a:solidFill>
                <a:latin typeface="Noto Sans"/>
                <a:ea typeface="Noto Sans"/>
                <a:cs typeface="Noto Sans"/>
                <a:sym typeface="Noto Sans"/>
              </a:rPr>
              <a:t>1.0.0.1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01111" y="6640265"/>
            <a:ext cx="2758976" cy="98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Router2 (towards Cloud): </a:t>
            </a:r>
            <a:r>
              <a:rPr lang="en-US" sz="2187">
                <a:solidFill>
                  <a:srgbClr val="7AF0FF"/>
                </a:solidFill>
                <a:latin typeface="Noto Sans"/>
                <a:ea typeface="Noto Sans"/>
                <a:cs typeface="Noto Sans"/>
                <a:sym typeface="Noto Sans"/>
              </a:rPr>
              <a:t>2.0.0.1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8665" y="8521601"/>
            <a:ext cx="9452670" cy="98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Router2 acts as our central VPN gateway, facilitating secure communication between both distinct environments.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920055"/>
            <a:ext cx="11524952" cy="74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Phase 1: Defining the VPN Tunnel Design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148185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The core of our secure connectivity relies on a meticulously designed IPsec VPN tunnel. This is how it works: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2238" y="3006477"/>
            <a:ext cx="8009930" cy="2087315"/>
            <a:chOff x="0" y="0"/>
            <a:chExt cx="10679907" cy="27830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79938" cy="2783078"/>
            </a:xfrm>
            <a:custGeom>
              <a:avLst/>
              <a:gdLst/>
              <a:ahLst/>
              <a:cxnLst/>
              <a:rect l="l" t="t" r="r" b="b"/>
              <a:pathLst>
                <a:path w="10679938" h="2783078">
                  <a:moveTo>
                    <a:pt x="0" y="907288"/>
                  </a:moveTo>
                  <a:cubicBezTo>
                    <a:pt x="0" y="406273"/>
                    <a:pt x="406273" y="0"/>
                    <a:pt x="907288" y="0"/>
                  </a:cubicBezTo>
                  <a:lnTo>
                    <a:pt x="9772650" y="0"/>
                  </a:lnTo>
                  <a:cubicBezTo>
                    <a:pt x="10273792" y="0"/>
                    <a:pt x="10679938" y="406273"/>
                    <a:pt x="10679938" y="907288"/>
                  </a:cubicBezTo>
                  <a:lnTo>
                    <a:pt x="10679938" y="1875790"/>
                  </a:lnTo>
                  <a:cubicBezTo>
                    <a:pt x="10679938" y="2376932"/>
                    <a:pt x="10273665" y="2783078"/>
                    <a:pt x="9772650" y="2783078"/>
                  </a:cubicBezTo>
                  <a:lnTo>
                    <a:pt x="907288" y="2783078"/>
                  </a:lnTo>
                  <a:cubicBezTo>
                    <a:pt x="406273" y="2783078"/>
                    <a:pt x="0" y="2376932"/>
                    <a:pt x="0" y="1875790"/>
                  </a:cubicBezTo>
                  <a:close/>
                </a:path>
              </a:pathLst>
            </a:custGeom>
            <a:solidFill>
              <a:srgbClr val="26262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75755" y="3251895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Mode: Site-to-Site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5755" y="3817292"/>
            <a:ext cx="744289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Ensuring continuous, secure connection between the two specified network locations.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285685" y="3006477"/>
            <a:ext cx="8010079" cy="2087315"/>
            <a:chOff x="0" y="0"/>
            <a:chExt cx="10680105" cy="278308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680065" cy="2783078"/>
            </a:xfrm>
            <a:custGeom>
              <a:avLst/>
              <a:gdLst/>
              <a:ahLst/>
              <a:cxnLst/>
              <a:rect l="l" t="t" r="r" b="b"/>
              <a:pathLst>
                <a:path w="10680065" h="2783078">
                  <a:moveTo>
                    <a:pt x="0" y="907288"/>
                  </a:moveTo>
                  <a:cubicBezTo>
                    <a:pt x="0" y="406273"/>
                    <a:pt x="406273" y="0"/>
                    <a:pt x="907288" y="0"/>
                  </a:cubicBezTo>
                  <a:lnTo>
                    <a:pt x="9772777" y="0"/>
                  </a:lnTo>
                  <a:cubicBezTo>
                    <a:pt x="10273919" y="0"/>
                    <a:pt x="10680065" y="406273"/>
                    <a:pt x="10680065" y="907288"/>
                  </a:cubicBezTo>
                  <a:lnTo>
                    <a:pt x="10680065" y="1875790"/>
                  </a:lnTo>
                  <a:cubicBezTo>
                    <a:pt x="10680065" y="2376932"/>
                    <a:pt x="10273792" y="2783078"/>
                    <a:pt x="9772777" y="2783078"/>
                  </a:cubicBezTo>
                  <a:lnTo>
                    <a:pt x="907288" y="2783078"/>
                  </a:lnTo>
                  <a:cubicBezTo>
                    <a:pt x="406273" y="2783078"/>
                    <a:pt x="0" y="2376932"/>
                    <a:pt x="0" y="1875790"/>
                  </a:cubicBezTo>
                  <a:close/>
                </a:path>
              </a:pathLst>
            </a:custGeom>
            <a:solidFill>
              <a:srgbClr val="26262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569202" y="3251895"/>
            <a:ext cx="373528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IKE Phase 1 (ISAKMP)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69202" y="3817292"/>
            <a:ext cx="744304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Key exchange parameters: </a:t>
            </a:r>
            <a:r>
              <a:rPr lang="en-US" sz="2187">
                <a:solidFill>
                  <a:srgbClr val="97B8FF"/>
                </a:solidFill>
                <a:latin typeface="Noto Sans"/>
                <a:ea typeface="Noto Sans"/>
                <a:cs typeface="Noto Sans"/>
                <a:sym typeface="Noto Sans"/>
              </a:rPr>
              <a:t>AES-256 encryption</a:t>
            </a: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, </a:t>
            </a:r>
            <a:r>
              <a:rPr lang="en-US" sz="2187">
                <a:solidFill>
                  <a:srgbClr val="97B8FF"/>
                </a:solidFill>
                <a:latin typeface="Noto Sans"/>
                <a:ea typeface="Noto Sans"/>
                <a:cs typeface="Noto Sans"/>
                <a:sym typeface="Noto Sans"/>
              </a:rPr>
              <a:t>SHA-256 hashing</a:t>
            </a: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, </a:t>
            </a:r>
            <a:r>
              <a:rPr lang="en-US" sz="2187">
                <a:solidFill>
                  <a:srgbClr val="97B8FF"/>
                </a:solidFill>
                <a:latin typeface="Noto Sans"/>
                <a:ea typeface="Noto Sans"/>
                <a:cs typeface="Noto Sans"/>
                <a:sym typeface="Noto Sans"/>
              </a:rPr>
              <a:t>DH Group 14</a:t>
            </a: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92238" y="5377309"/>
            <a:ext cx="8009930" cy="2087315"/>
            <a:chOff x="0" y="0"/>
            <a:chExt cx="10679907" cy="27830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679938" cy="2783078"/>
            </a:xfrm>
            <a:custGeom>
              <a:avLst/>
              <a:gdLst/>
              <a:ahLst/>
              <a:cxnLst/>
              <a:rect l="l" t="t" r="r" b="b"/>
              <a:pathLst>
                <a:path w="10679938" h="2783078">
                  <a:moveTo>
                    <a:pt x="0" y="907288"/>
                  </a:moveTo>
                  <a:cubicBezTo>
                    <a:pt x="0" y="406273"/>
                    <a:pt x="406273" y="0"/>
                    <a:pt x="907288" y="0"/>
                  </a:cubicBezTo>
                  <a:lnTo>
                    <a:pt x="9772650" y="0"/>
                  </a:lnTo>
                  <a:cubicBezTo>
                    <a:pt x="10273792" y="0"/>
                    <a:pt x="10679938" y="406273"/>
                    <a:pt x="10679938" y="907288"/>
                  </a:cubicBezTo>
                  <a:lnTo>
                    <a:pt x="10679938" y="1875790"/>
                  </a:lnTo>
                  <a:cubicBezTo>
                    <a:pt x="10679938" y="2376932"/>
                    <a:pt x="10273665" y="2783078"/>
                    <a:pt x="9772650" y="2783078"/>
                  </a:cubicBezTo>
                  <a:lnTo>
                    <a:pt x="907288" y="2783078"/>
                  </a:lnTo>
                  <a:cubicBezTo>
                    <a:pt x="406273" y="2783078"/>
                    <a:pt x="0" y="2376932"/>
                    <a:pt x="0" y="1875790"/>
                  </a:cubicBezTo>
                  <a:close/>
                </a:path>
              </a:pathLst>
            </a:custGeom>
            <a:solidFill>
              <a:srgbClr val="26262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75755" y="562272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IKE Phase 2 (IPsec)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5755" y="6188125"/>
            <a:ext cx="744289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Data encryption with </a:t>
            </a:r>
            <a:r>
              <a:rPr lang="en-US" sz="2187">
                <a:solidFill>
                  <a:srgbClr val="97B8FF"/>
                </a:solidFill>
                <a:latin typeface="Noto Sans"/>
                <a:ea typeface="Noto Sans"/>
                <a:cs typeface="Noto Sans"/>
                <a:sym typeface="Noto Sans"/>
              </a:rPr>
              <a:t>AES-256</a:t>
            </a: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, </a:t>
            </a:r>
            <a:r>
              <a:rPr lang="en-US" sz="2187">
                <a:solidFill>
                  <a:srgbClr val="97B8FF"/>
                </a:solidFill>
                <a:latin typeface="Noto Sans"/>
                <a:ea typeface="Noto Sans"/>
                <a:cs typeface="Noto Sans"/>
                <a:sym typeface="Noto Sans"/>
              </a:rPr>
              <a:t>ESP protocol</a:t>
            </a: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, and </a:t>
            </a:r>
            <a:r>
              <a:rPr lang="en-US" sz="2187">
                <a:solidFill>
                  <a:srgbClr val="97B8FF"/>
                </a:solidFill>
                <a:latin typeface="Noto Sans"/>
                <a:ea typeface="Noto Sans"/>
                <a:cs typeface="Noto Sans"/>
                <a:sym typeface="Noto Sans"/>
              </a:rPr>
              <a:t>PFS enabled</a:t>
            </a: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285685" y="5377309"/>
            <a:ext cx="8010079" cy="2087315"/>
            <a:chOff x="0" y="0"/>
            <a:chExt cx="10680105" cy="278308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680065" cy="2783078"/>
            </a:xfrm>
            <a:custGeom>
              <a:avLst/>
              <a:gdLst/>
              <a:ahLst/>
              <a:cxnLst/>
              <a:rect l="l" t="t" r="r" b="b"/>
              <a:pathLst>
                <a:path w="10680065" h="2783078">
                  <a:moveTo>
                    <a:pt x="0" y="907288"/>
                  </a:moveTo>
                  <a:cubicBezTo>
                    <a:pt x="0" y="406273"/>
                    <a:pt x="406273" y="0"/>
                    <a:pt x="907288" y="0"/>
                  </a:cubicBezTo>
                  <a:lnTo>
                    <a:pt x="9772777" y="0"/>
                  </a:lnTo>
                  <a:cubicBezTo>
                    <a:pt x="10273919" y="0"/>
                    <a:pt x="10680065" y="406273"/>
                    <a:pt x="10680065" y="907288"/>
                  </a:cubicBezTo>
                  <a:lnTo>
                    <a:pt x="10680065" y="1875790"/>
                  </a:lnTo>
                  <a:cubicBezTo>
                    <a:pt x="10680065" y="2376932"/>
                    <a:pt x="10273792" y="2783078"/>
                    <a:pt x="9772777" y="2783078"/>
                  </a:cubicBezTo>
                  <a:lnTo>
                    <a:pt x="907288" y="2783078"/>
                  </a:lnTo>
                  <a:cubicBezTo>
                    <a:pt x="406273" y="2783078"/>
                    <a:pt x="0" y="2376932"/>
                    <a:pt x="0" y="1875790"/>
                  </a:cubicBezTo>
                  <a:close/>
                </a:path>
              </a:pathLst>
            </a:custGeom>
            <a:solidFill>
              <a:srgbClr val="26262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569202" y="562272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Authentication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69202" y="6188125"/>
            <a:ext cx="744304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Secure validation using a </a:t>
            </a:r>
            <a:r>
              <a:rPr lang="en-US" sz="2187">
                <a:solidFill>
                  <a:srgbClr val="97B8FF"/>
                </a:solidFill>
                <a:latin typeface="Noto Sans"/>
                <a:ea typeface="Noto Sans"/>
                <a:cs typeface="Noto Sans"/>
                <a:sym typeface="Noto Sans"/>
              </a:rPr>
              <a:t>Pre-Shared Key (PSK)</a:t>
            </a: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 for mutual trust.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17439" y="8016776"/>
            <a:ext cx="1587832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The VPN tunnel will encrypt all traffic originating from </a:t>
            </a:r>
            <a:r>
              <a:rPr lang="en-US" sz="2187">
                <a:solidFill>
                  <a:srgbClr val="7AF0FF"/>
                </a:solidFill>
                <a:latin typeface="Noto Sans"/>
                <a:ea typeface="Noto Sans"/>
                <a:cs typeface="Noto Sans"/>
                <a:sym typeface="Noto Sans"/>
              </a:rPr>
              <a:t>192.168.1.0/24</a:t>
            </a: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 destined for </a:t>
            </a:r>
            <a:r>
              <a:rPr lang="en-US" sz="2187">
                <a:solidFill>
                  <a:srgbClr val="7AF0FF"/>
                </a:solidFill>
                <a:latin typeface="Noto Sans"/>
                <a:ea typeface="Noto Sans"/>
                <a:cs typeface="Noto Sans"/>
                <a:sym typeface="Noto Sans"/>
              </a:rPr>
              <a:t>192.168.2.0/24</a:t>
            </a: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, ensuring data integrity and confidentiality.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92238" y="7783562"/>
            <a:ext cx="38100" cy="1545134"/>
            <a:chOff x="0" y="0"/>
            <a:chExt cx="50800" cy="206017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0800" cy="2060194"/>
            </a:xfrm>
            <a:custGeom>
              <a:avLst/>
              <a:gdLst/>
              <a:ahLst/>
              <a:cxnLst/>
              <a:rect l="l" t="t" r="r" b="b"/>
              <a:pathLst>
                <a:path w="50800" h="2060194">
                  <a:moveTo>
                    <a:pt x="0" y="0"/>
                  </a:moveTo>
                  <a:lnTo>
                    <a:pt x="50800" y="0"/>
                  </a:lnTo>
                  <a:lnTo>
                    <a:pt x="50800" y="2060194"/>
                  </a:lnTo>
                  <a:lnTo>
                    <a:pt x="0" y="2060194"/>
                  </a:lnTo>
                  <a:close/>
                </a:path>
              </a:pathLst>
            </a:custGeom>
            <a:solidFill>
              <a:srgbClr val="97B8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35980" y="687735"/>
            <a:ext cx="11751469" cy="716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187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Phase 1: Comprehensive IP Addressing Plan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5980" y="1862435"/>
            <a:ext cx="16416040" cy="50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A detailed IP plan is crucial for seamless network operation, as derived from our lab setup: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31217" y="2662535"/>
            <a:ext cx="16425565" cy="6171010"/>
            <a:chOff x="0" y="0"/>
            <a:chExt cx="21900753" cy="82280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900769" cy="8227949"/>
            </a:xfrm>
            <a:custGeom>
              <a:avLst/>
              <a:gdLst/>
              <a:ahLst/>
              <a:cxnLst/>
              <a:rect l="l" t="t" r="r" b="b"/>
              <a:pathLst>
                <a:path w="21900769" h="8227949">
                  <a:moveTo>
                    <a:pt x="0" y="59817"/>
                  </a:moveTo>
                  <a:cubicBezTo>
                    <a:pt x="0" y="26797"/>
                    <a:pt x="26797" y="0"/>
                    <a:pt x="59944" y="0"/>
                  </a:cubicBezTo>
                  <a:lnTo>
                    <a:pt x="21840825" y="0"/>
                  </a:lnTo>
                  <a:lnTo>
                    <a:pt x="21840825" y="6350"/>
                  </a:lnTo>
                  <a:lnTo>
                    <a:pt x="21840825" y="0"/>
                  </a:lnTo>
                  <a:cubicBezTo>
                    <a:pt x="21873845" y="0"/>
                    <a:pt x="21900769" y="26797"/>
                    <a:pt x="21900769" y="59817"/>
                  </a:cubicBezTo>
                  <a:lnTo>
                    <a:pt x="21894419" y="59817"/>
                  </a:lnTo>
                  <a:lnTo>
                    <a:pt x="21900769" y="59817"/>
                  </a:lnTo>
                  <a:lnTo>
                    <a:pt x="21900769" y="8168132"/>
                  </a:lnTo>
                  <a:lnTo>
                    <a:pt x="21894419" y="8168132"/>
                  </a:lnTo>
                  <a:lnTo>
                    <a:pt x="21900769" y="8168132"/>
                  </a:lnTo>
                  <a:cubicBezTo>
                    <a:pt x="21900769" y="8201151"/>
                    <a:pt x="21873972" y="8227949"/>
                    <a:pt x="21840825" y="8227949"/>
                  </a:cubicBezTo>
                  <a:lnTo>
                    <a:pt x="21840825" y="8221599"/>
                  </a:lnTo>
                  <a:lnTo>
                    <a:pt x="21840825" y="8227949"/>
                  </a:lnTo>
                  <a:lnTo>
                    <a:pt x="59944" y="8227949"/>
                  </a:lnTo>
                  <a:lnTo>
                    <a:pt x="59944" y="8221599"/>
                  </a:lnTo>
                  <a:lnTo>
                    <a:pt x="59944" y="8227949"/>
                  </a:lnTo>
                  <a:cubicBezTo>
                    <a:pt x="26924" y="8227949"/>
                    <a:pt x="0" y="8201151"/>
                    <a:pt x="0" y="8168132"/>
                  </a:cubicBezTo>
                  <a:lnTo>
                    <a:pt x="0" y="59817"/>
                  </a:lnTo>
                  <a:lnTo>
                    <a:pt x="6350" y="59817"/>
                  </a:lnTo>
                  <a:lnTo>
                    <a:pt x="0" y="59817"/>
                  </a:lnTo>
                  <a:moveTo>
                    <a:pt x="12700" y="59817"/>
                  </a:moveTo>
                  <a:lnTo>
                    <a:pt x="12700" y="8168132"/>
                  </a:lnTo>
                  <a:lnTo>
                    <a:pt x="6350" y="8168132"/>
                  </a:lnTo>
                  <a:lnTo>
                    <a:pt x="12700" y="8168132"/>
                  </a:lnTo>
                  <a:cubicBezTo>
                    <a:pt x="12700" y="8194167"/>
                    <a:pt x="33782" y="8215249"/>
                    <a:pt x="59944" y="8215249"/>
                  </a:cubicBezTo>
                  <a:lnTo>
                    <a:pt x="21840825" y="8215249"/>
                  </a:lnTo>
                  <a:cubicBezTo>
                    <a:pt x="21866861" y="8215249"/>
                    <a:pt x="21888069" y="8194167"/>
                    <a:pt x="21888069" y="8168132"/>
                  </a:cubicBezTo>
                  <a:lnTo>
                    <a:pt x="21888069" y="59817"/>
                  </a:lnTo>
                  <a:cubicBezTo>
                    <a:pt x="21888069" y="33782"/>
                    <a:pt x="21866988" y="12700"/>
                    <a:pt x="21840825" y="12700"/>
                  </a:cubicBezTo>
                  <a:lnTo>
                    <a:pt x="59944" y="12700"/>
                  </a:lnTo>
                  <a:lnTo>
                    <a:pt x="59944" y="6350"/>
                  </a:lnTo>
                  <a:lnTo>
                    <a:pt x="59944" y="12700"/>
                  </a:lnTo>
                  <a:cubicBezTo>
                    <a:pt x="33782" y="12700"/>
                    <a:pt x="12700" y="33782"/>
                    <a:pt x="12700" y="59817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5505" y="2676822"/>
            <a:ext cx="16395204" cy="767804"/>
            <a:chOff x="0" y="0"/>
            <a:chExt cx="21860272" cy="10237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860256" cy="1023747"/>
            </a:xfrm>
            <a:custGeom>
              <a:avLst/>
              <a:gdLst/>
              <a:ahLst/>
              <a:cxnLst/>
              <a:rect l="l" t="t" r="r" b="b"/>
              <a:pathLst>
                <a:path w="21860256" h="1023747">
                  <a:moveTo>
                    <a:pt x="0" y="0"/>
                  </a:moveTo>
                  <a:lnTo>
                    <a:pt x="21860256" y="0"/>
                  </a:lnTo>
                  <a:lnTo>
                    <a:pt x="21860256" y="1023747"/>
                  </a:lnTo>
                  <a:lnTo>
                    <a:pt x="0" y="1023747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14884" y="2770585"/>
            <a:ext cx="4925020" cy="50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PC0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84020" y="2770585"/>
            <a:ext cx="4920257" cy="50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NIC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48394" y="2770585"/>
            <a:ext cx="4925020" cy="50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192.168.1.2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45505" y="3444627"/>
            <a:ext cx="16395204" cy="767804"/>
            <a:chOff x="0" y="0"/>
            <a:chExt cx="21860272" cy="10237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860256" cy="1023747"/>
            </a:xfrm>
            <a:custGeom>
              <a:avLst/>
              <a:gdLst/>
              <a:ahLst/>
              <a:cxnLst/>
              <a:rect l="l" t="t" r="r" b="b"/>
              <a:pathLst>
                <a:path w="21860256" h="1023747">
                  <a:moveTo>
                    <a:pt x="0" y="0"/>
                  </a:moveTo>
                  <a:lnTo>
                    <a:pt x="21860256" y="0"/>
                  </a:lnTo>
                  <a:lnTo>
                    <a:pt x="21860256" y="1023747"/>
                  </a:lnTo>
                  <a:lnTo>
                    <a:pt x="0" y="1023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14884" y="3538389"/>
            <a:ext cx="4925020" cy="50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Router0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84020" y="3538389"/>
            <a:ext cx="4920257" cy="50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LAN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48394" y="3538389"/>
            <a:ext cx="4925020" cy="50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192.168.1.1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45505" y="4212431"/>
            <a:ext cx="16395204" cy="767804"/>
            <a:chOff x="0" y="0"/>
            <a:chExt cx="21860272" cy="10237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860256" cy="1023747"/>
            </a:xfrm>
            <a:custGeom>
              <a:avLst/>
              <a:gdLst/>
              <a:ahLst/>
              <a:cxnLst/>
              <a:rect l="l" t="t" r="r" b="b"/>
              <a:pathLst>
                <a:path w="21860256" h="1023747">
                  <a:moveTo>
                    <a:pt x="0" y="0"/>
                  </a:moveTo>
                  <a:lnTo>
                    <a:pt x="21860256" y="0"/>
                  </a:lnTo>
                  <a:lnTo>
                    <a:pt x="21860256" y="1023747"/>
                  </a:lnTo>
                  <a:lnTo>
                    <a:pt x="0" y="1023747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14884" y="4306192"/>
            <a:ext cx="4925020" cy="50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Router0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84020" y="4306192"/>
            <a:ext cx="4920257" cy="50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WAN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48394" y="4306192"/>
            <a:ext cx="4925020" cy="50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1.0.0.2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45505" y="4980235"/>
            <a:ext cx="16395204" cy="767804"/>
            <a:chOff x="0" y="0"/>
            <a:chExt cx="21860272" cy="102373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860256" cy="1023747"/>
            </a:xfrm>
            <a:custGeom>
              <a:avLst/>
              <a:gdLst/>
              <a:ahLst/>
              <a:cxnLst/>
              <a:rect l="l" t="t" r="r" b="b"/>
              <a:pathLst>
                <a:path w="21860256" h="1023747">
                  <a:moveTo>
                    <a:pt x="0" y="0"/>
                  </a:moveTo>
                  <a:lnTo>
                    <a:pt x="21860256" y="0"/>
                  </a:lnTo>
                  <a:lnTo>
                    <a:pt x="21860256" y="1023747"/>
                  </a:lnTo>
                  <a:lnTo>
                    <a:pt x="0" y="1023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14884" y="5073997"/>
            <a:ext cx="4925020" cy="50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PC1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84020" y="5073997"/>
            <a:ext cx="4920257" cy="50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NIC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48394" y="5073997"/>
            <a:ext cx="4925020" cy="50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192.168.2.2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45505" y="5748040"/>
            <a:ext cx="16395204" cy="767804"/>
            <a:chOff x="0" y="0"/>
            <a:chExt cx="21860272" cy="10237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860256" cy="1023747"/>
            </a:xfrm>
            <a:custGeom>
              <a:avLst/>
              <a:gdLst/>
              <a:ahLst/>
              <a:cxnLst/>
              <a:rect l="l" t="t" r="r" b="b"/>
              <a:pathLst>
                <a:path w="21860256" h="1023747">
                  <a:moveTo>
                    <a:pt x="0" y="0"/>
                  </a:moveTo>
                  <a:lnTo>
                    <a:pt x="21860256" y="0"/>
                  </a:lnTo>
                  <a:lnTo>
                    <a:pt x="21860256" y="1023747"/>
                  </a:lnTo>
                  <a:lnTo>
                    <a:pt x="0" y="1023747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214884" y="5841801"/>
            <a:ext cx="4925020" cy="50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Router1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684020" y="5841801"/>
            <a:ext cx="4920257" cy="50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LAN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48394" y="5841801"/>
            <a:ext cx="4925020" cy="50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192.168.2.1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945505" y="6515844"/>
            <a:ext cx="16395204" cy="767804"/>
            <a:chOff x="0" y="0"/>
            <a:chExt cx="21860272" cy="10237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1860256" cy="1023747"/>
            </a:xfrm>
            <a:custGeom>
              <a:avLst/>
              <a:gdLst/>
              <a:ahLst/>
              <a:cxnLst/>
              <a:rect l="l" t="t" r="r" b="b"/>
              <a:pathLst>
                <a:path w="21860256" h="1023747">
                  <a:moveTo>
                    <a:pt x="0" y="0"/>
                  </a:moveTo>
                  <a:lnTo>
                    <a:pt x="21860256" y="0"/>
                  </a:lnTo>
                  <a:lnTo>
                    <a:pt x="21860256" y="1023747"/>
                  </a:lnTo>
                  <a:lnTo>
                    <a:pt x="0" y="1023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14884" y="6609606"/>
            <a:ext cx="4925020" cy="50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Router1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684020" y="6609606"/>
            <a:ext cx="4920257" cy="50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WAN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148394" y="6609606"/>
            <a:ext cx="4925020" cy="50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2.0.0.2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945505" y="7283649"/>
            <a:ext cx="16395204" cy="767804"/>
            <a:chOff x="0" y="0"/>
            <a:chExt cx="21860272" cy="102373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1860256" cy="1023747"/>
            </a:xfrm>
            <a:custGeom>
              <a:avLst/>
              <a:gdLst/>
              <a:ahLst/>
              <a:cxnLst/>
              <a:rect l="l" t="t" r="r" b="b"/>
              <a:pathLst>
                <a:path w="21860256" h="1023747">
                  <a:moveTo>
                    <a:pt x="0" y="0"/>
                  </a:moveTo>
                  <a:lnTo>
                    <a:pt x="21860256" y="0"/>
                  </a:lnTo>
                  <a:lnTo>
                    <a:pt x="21860256" y="1023747"/>
                  </a:lnTo>
                  <a:lnTo>
                    <a:pt x="0" y="1023747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214884" y="7377410"/>
            <a:ext cx="4925020" cy="50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Router2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684020" y="7377410"/>
            <a:ext cx="4920257" cy="50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Towards Router0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148394" y="7377410"/>
            <a:ext cx="4925020" cy="50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1.0.0.1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945505" y="8051452"/>
            <a:ext cx="16395204" cy="767804"/>
            <a:chOff x="0" y="0"/>
            <a:chExt cx="21860272" cy="102373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1860256" cy="1023747"/>
            </a:xfrm>
            <a:custGeom>
              <a:avLst/>
              <a:gdLst/>
              <a:ahLst/>
              <a:cxnLst/>
              <a:rect l="l" t="t" r="r" b="b"/>
              <a:pathLst>
                <a:path w="21860256" h="1023747">
                  <a:moveTo>
                    <a:pt x="0" y="0"/>
                  </a:moveTo>
                  <a:lnTo>
                    <a:pt x="21860256" y="0"/>
                  </a:lnTo>
                  <a:lnTo>
                    <a:pt x="21860256" y="1023747"/>
                  </a:lnTo>
                  <a:lnTo>
                    <a:pt x="0" y="1023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214884" y="8145215"/>
            <a:ext cx="4925020" cy="50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Router2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684020" y="8145215"/>
            <a:ext cx="4920257" cy="50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Towards Router1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148394" y="8145215"/>
            <a:ext cx="4925020" cy="50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2.0.0.1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35980" y="9053364"/>
            <a:ext cx="16416040" cy="50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This table details every device and interface, providing a clear map for network configuration.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630561"/>
            <a:ext cx="8849766" cy="74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Phase 1: Strategic Routing Plan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858691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Effective routing ensures all traffic traverses the secure VPN hub, maintaining data privacy and integrity.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2238" y="3716982"/>
            <a:ext cx="5434459" cy="1134070"/>
            <a:chOff x="0" y="0"/>
            <a:chExt cx="7245945" cy="1512093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7245985" cy="1512062"/>
            </a:xfrm>
            <a:custGeom>
              <a:avLst/>
              <a:gdLst/>
              <a:ahLst/>
              <a:cxnLst/>
              <a:rect l="l" t="t" r="r" b="b"/>
              <a:pathLst>
                <a:path w="7245985" h="1512062">
                  <a:moveTo>
                    <a:pt x="0" y="0"/>
                  </a:moveTo>
                  <a:lnTo>
                    <a:pt x="7245985" y="0"/>
                  </a:lnTo>
                  <a:lnTo>
                    <a:pt x="7245985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5" r="-65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75755" y="5096470"/>
            <a:ext cx="4802832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On-Prem Router (Router0)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5755" y="5661869"/>
            <a:ext cx="4867424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A defined route to the cloud network (</a:t>
            </a:r>
            <a:r>
              <a:rPr lang="en-US" sz="2187">
                <a:solidFill>
                  <a:srgbClr val="7AF0FF"/>
                </a:solidFill>
                <a:latin typeface="Noto Sans"/>
                <a:ea typeface="Noto Sans"/>
                <a:cs typeface="Noto Sans"/>
                <a:sym typeface="Noto Sans"/>
              </a:rPr>
              <a:t>192.168.2.0/24</a:t>
            </a: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) is configured, with </a:t>
            </a:r>
            <a:r>
              <a:rPr lang="en-US" sz="2187">
                <a:solidFill>
                  <a:srgbClr val="7AF0FF"/>
                </a:solidFill>
                <a:latin typeface="Noto Sans"/>
                <a:ea typeface="Noto Sans"/>
                <a:cs typeface="Noto Sans"/>
                <a:sym typeface="Noto Sans"/>
              </a:rPr>
              <a:t>1.0.0.1</a:t>
            </a: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 as its next-hop.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426696" y="3716982"/>
            <a:ext cx="5434459" cy="1134070"/>
            <a:chOff x="0" y="0"/>
            <a:chExt cx="7245945" cy="1512093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7245985" cy="1512062"/>
            </a:xfrm>
            <a:custGeom>
              <a:avLst/>
              <a:gdLst/>
              <a:ahLst/>
              <a:cxnLst/>
              <a:rect l="l" t="t" r="r" b="b"/>
              <a:pathLst>
                <a:path w="7245985" h="1512062">
                  <a:moveTo>
                    <a:pt x="0" y="0"/>
                  </a:moveTo>
                  <a:lnTo>
                    <a:pt x="7245985" y="0"/>
                  </a:lnTo>
                  <a:lnTo>
                    <a:pt x="7245985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5" r="-65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710214" y="5096470"/>
            <a:ext cx="4132361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Cloud Router (Router1)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10214" y="5661869"/>
            <a:ext cx="4867424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A corresponding route to the on-premise network (</a:t>
            </a:r>
            <a:r>
              <a:rPr lang="en-US" sz="2187">
                <a:solidFill>
                  <a:srgbClr val="7AF0FF"/>
                </a:solidFill>
                <a:latin typeface="Noto Sans"/>
                <a:ea typeface="Noto Sans"/>
                <a:cs typeface="Noto Sans"/>
                <a:sym typeface="Noto Sans"/>
              </a:rPr>
              <a:t>192.168.1.0/24</a:t>
            </a: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) is set, pointing to </a:t>
            </a:r>
            <a:r>
              <a:rPr lang="en-US" sz="2187">
                <a:solidFill>
                  <a:srgbClr val="7AF0FF"/>
                </a:solidFill>
                <a:latin typeface="Noto Sans"/>
                <a:ea typeface="Noto Sans"/>
                <a:cs typeface="Noto Sans"/>
                <a:sym typeface="Noto Sans"/>
              </a:rPr>
              <a:t>2.0.0.1</a:t>
            </a: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 as its next-hop.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1861155" y="3716982"/>
            <a:ext cx="5434459" cy="1134070"/>
            <a:chOff x="0" y="0"/>
            <a:chExt cx="7245945" cy="1512093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7245985" cy="1512062"/>
            </a:xfrm>
            <a:custGeom>
              <a:avLst/>
              <a:gdLst/>
              <a:ahLst/>
              <a:cxnLst/>
              <a:rect l="l" t="t" r="r" b="b"/>
              <a:pathLst>
                <a:path w="7245985" h="1512062">
                  <a:moveTo>
                    <a:pt x="0" y="0"/>
                  </a:moveTo>
                  <a:lnTo>
                    <a:pt x="7245985" y="0"/>
                  </a:lnTo>
                  <a:lnTo>
                    <a:pt x="7245985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5" r="-65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144672" y="5096470"/>
            <a:ext cx="4241750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Router2 (VPN Gateway)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44672" y="5661869"/>
            <a:ext cx="4867424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This central router inherently understands both networks through its direct connections, acting as the critical VPN hub.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2238" y="8078837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This configuration forces all cross-site communication through the encrypted VPN tunnel, centralizing security.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05581" y="682972"/>
            <a:ext cx="6450955" cy="461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Phase 1: Essential Dashboard Metrics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5581" y="1433066"/>
            <a:ext cx="17076836" cy="33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While implementation is in Phase 2, defining monitoring metrics now ensures we can assess VPN performance effectively.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34475" y="1961704"/>
            <a:ext cx="19050" cy="5661571"/>
            <a:chOff x="0" y="0"/>
            <a:chExt cx="25400" cy="75487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400" cy="7548753"/>
            </a:xfrm>
            <a:custGeom>
              <a:avLst/>
              <a:gdLst/>
              <a:ahLst/>
              <a:cxnLst/>
              <a:rect l="l" t="t" r="r" b="b"/>
              <a:pathLst>
                <a:path w="25400" h="7548753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7536053"/>
                  </a:lnTo>
                  <a:cubicBezTo>
                    <a:pt x="25400" y="7543038"/>
                    <a:pt x="19685" y="7548753"/>
                    <a:pt x="12700" y="7548753"/>
                  </a:cubicBezTo>
                  <a:cubicBezTo>
                    <a:pt x="5715" y="7548753"/>
                    <a:pt x="0" y="7543038"/>
                    <a:pt x="0" y="7536053"/>
                  </a:cubicBezTo>
                  <a:close/>
                </a:path>
              </a:pathLst>
            </a:custGeom>
            <a:solidFill>
              <a:srgbClr val="3F3F4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86531" y="1961704"/>
            <a:ext cx="8538419" cy="1038225"/>
            <a:chOff x="0" y="0"/>
            <a:chExt cx="11384558" cy="13843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384661" cy="1384300"/>
            </a:xfrm>
            <a:custGeom>
              <a:avLst/>
              <a:gdLst/>
              <a:ahLst/>
              <a:cxnLst/>
              <a:rect l="l" t="t" r="r" b="b"/>
              <a:pathLst>
                <a:path w="11384661" h="1384300">
                  <a:moveTo>
                    <a:pt x="0" y="34671"/>
                  </a:moveTo>
                  <a:cubicBezTo>
                    <a:pt x="0" y="15494"/>
                    <a:pt x="15494" y="0"/>
                    <a:pt x="34544" y="0"/>
                  </a:cubicBezTo>
                  <a:lnTo>
                    <a:pt x="11349990" y="0"/>
                  </a:lnTo>
                  <a:cubicBezTo>
                    <a:pt x="11369040" y="0"/>
                    <a:pt x="11384661" y="15494"/>
                    <a:pt x="11384661" y="34544"/>
                  </a:cubicBezTo>
                  <a:lnTo>
                    <a:pt x="11384661" y="1349629"/>
                  </a:lnTo>
                  <a:cubicBezTo>
                    <a:pt x="11384661" y="1368679"/>
                    <a:pt x="11369167" y="1384300"/>
                    <a:pt x="11349990" y="1384300"/>
                  </a:cubicBezTo>
                  <a:lnTo>
                    <a:pt x="34671" y="1384300"/>
                  </a:lnTo>
                  <a:cubicBezTo>
                    <a:pt x="15494" y="1384300"/>
                    <a:pt x="0" y="1368806"/>
                    <a:pt x="0" y="1349629"/>
                  </a:cubicBezTo>
                  <a:close/>
                </a:path>
              </a:pathLst>
            </a:custGeom>
            <a:solidFill>
              <a:srgbClr val="26262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788944" y="2106066"/>
            <a:ext cx="2163068" cy="29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4"/>
              </a:lnSpc>
            </a:pPr>
            <a:r>
              <a:rPr lang="en-US" sz="16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Tunnel Uptime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9470" y="2451496"/>
            <a:ext cx="8192541" cy="33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5"/>
              </a:lnSpc>
            </a:pPr>
            <a:r>
              <a:rPr lang="en-US" sz="131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Crucial for monitoring the VPN's operational status, detecting any disruptions or rekeying events.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163050" y="3345954"/>
            <a:ext cx="8538419" cy="1038225"/>
            <a:chOff x="0" y="0"/>
            <a:chExt cx="11384558" cy="13843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84534" cy="1384300"/>
            </a:xfrm>
            <a:custGeom>
              <a:avLst/>
              <a:gdLst/>
              <a:ahLst/>
              <a:cxnLst/>
              <a:rect l="l" t="t" r="r" b="b"/>
              <a:pathLst>
                <a:path w="11384534" h="1384300">
                  <a:moveTo>
                    <a:pt x="0" y="0"/>
                  </a:moveTo>
                  <a:lnTo>
                    <a:pt x="11384534" y="0"/>
                  </a:lnTo>
                  <a:lnTo>
                    <a:pt x="11384534" y="1384300"/>
                  </a:lnTo>
                  <a:lnTo>
                    <a:pt x="0" y="1384300"/>
                  </a:lnTo>
                  <a:close/>
                </a:path>
              </a:pathLst>
            </a:custGeom>
            <a:solidFill>
              <a:srgbClr val="26262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335989" y="3490318"/>
            <a:ext cx="2163068" cy="298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Latency (Ping RTT)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35989" y="3835748"/>
            <a:ext cx="8192541" cy="33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Measures the Round-Trip Time, indicating network delay and helping to identify potential congestion.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86531" y="4730204"/>
            <a:ext cx="8538419" cy="1273522"/>
            <a:chOff x="0" y="0"/>
            <a:chExt cx="11384558" cy="16980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384534" cy="1697990"/>
            </a:xfrm>
            <a:custGeom>
              <a:avLst/>
              <a:gdLst/>
              <a:ahLst/>
              <a:cxnLst/>
              <a:rect l="l" t="t" r="r" b="b"/>
              <a:pathLst>
                <a:path w="11384534" h="1697990">
                  <a:moveTo>
                    <a:pt x="0" y="34544"/>
                  </a:moveTo>
                  <a:cubicBezTo>
                    <a:pt x="0" y="15494"/>
                    <a:pt x="15494" y="0"/>
                    <a:pt x="34544" y="0"/>
                  </a:cubicBezTo>
                  <a:lnTo>
                    <a:pt x="11349990" y="0"/>
                  </a:lnTo>
                  <a:cubicBezTo>
                    <a:pt x="11369040" y="0"/>
                    <a:pt x="11384534" y="15494"/>
                    <a:pt x="11384534" y="34544"/>
                  </a:cubicBezTo>
                  <a:lnTo>
                    <a:pt x="11384534" y="1663446"/>
                  </a:lnTo>
                  <a:cubicBezTo>
                    <a:pt x="11384534" y="1682496"/>
                    <a:pt x="11369040" y="1697990"/>
                    <a:pt x="11349990" y="1697990"/>
                  </a:cubicBezTo>
                  <a:lnTo>
                    <a:pt x="34544" y="1697990"/>
                  </a:lnTo>
                  <a:cubicBezTo>
                    <a:pt x="15494" y="1697990"/>
                    <a:pt x="0" y="1682496"/>
                    <a:pt x="0" y="1663446"/>
                  </a:cubicBezTo>
                  <a:close/>
                </a:path>
              </a:pathLst>
            </a:custGeom>
            <a:solidFill>
              <a:srgbClr val="26262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233071" y="4874567"/>
            <a:ext cx="2718941" cy="298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4"/>
              </a:lnSpc>
            </a:pPr>
            <a:r>
              <a:rPr lang="en-US" sz="16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Throughput (Bandwidth)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9470" y="5219997"/>
            <a:ext cx="8192541" cy="610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5"/>
              </a:lnSpc>
            </a:pPr>
            <a:r>
              <a:rPr lang="en-US" sz="131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Tracks the volume of encrypted data flowing in and out of the VPN tunnel, ensuring adequate bandwidth.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163050" y="6349752"/>
            <a:ext cx="8538419" cy="1273523"/>
            <a:chOff x="0" y="0"/>
            <a:chExt cx="11384558" cy="169803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384534" cy="1697990"/>
            </a:xfrm>
            <a:custGeom>
              <a:avLst/>
              <a:gdLst/>
              <a:ahLst/>
              <a:cxnLst/>
              <a:rect l="l" t="t" r="r" b="b"/>
              <a:pathLst>
                <a:path w="11384534" h="1697990">
                  <a:moveTo>
                    <a:pt x="0" y="0"/>
                  </a:moveTo>
                  <a:lnTo>
                    <a:pt x="11384534" y="0"/>
                  </a:lnTo>
                  <a:lnTo>
                    <a:pt x="11384534" y="1697990"/>
                  </a:lnTo>
                  <a:lnTo>
                    <a:pt x="0" y="1697990"/>
                  </a:lnTo>
                  <a:close/>
                </a:path>
              </a:pathLst>
            </a:custGeom>
            <a:solidFill>
              <a:srgbClr val="26262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335989" y="6494115"/>
            <a:ext cx="2163068" cy="298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Packet Loss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35989" y="6839545"/>
            <a:ext cx="8192541" cy="610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Monitors the reliability and stability of the tunnel, identifying any dropped packets that could impact performance.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605581" y="7817941"/>
            <a:ext cx="17076836" cy="1757511"/>
            <a:chOff x="0" y="0"/>
            <a:chExt cx="22769115" cy="234334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769195" cy="2343404"/>
            </a:xfrm>
            <a:custGeom>
              <a:avLst/>
              <a:gdLst/>
              <a:ahLst/>
              <a:cxnLst/>
              <a:rect l="l" t="t" r="r" b="b"/>
              <a:pathLst>
                <a:path w="22769195" h="2343404">
                  <a:moveTo>
                    <a:pt x="0" y="34671"/>
                  </a:moveTo>
                  <a:cubicBezTo>
                    <a:pt x="0" y="15494"/>
                    <a:pt x="15494" y="0"/>
                    <a:pt x="34671" y="0"/>
                  </a:cubicBezTo>
                  <a:lnTo>
                    <a:pt x="22734524" y="0"/>
                  </a:lnTo>
                  <a:cubicBezTo>
                    <a:pt x="22753701" y="0"/>
                    <a:pt x="22769195" y="15494"/>
                    <a:pt x="22769195" y="34671"/>
                  </a:cubicBezTo>
                  <a:lnTo>
                    <a:pt x="22769195" y="2308733"/>
                  </a:lnTo>
                  <a:cubicBezTo>
                    <a:pt x="22769195" y="2327910"/>
                    <a:pt x="22753701" y="2343404"/>
                    <a:pt x="22734524" y="2343404"/>
                  </a:cubicBezTo>
                  <a:lnTo>
                    <a:pt x="34671" y="2343404"/>
                  </a:lnTo>
                  <a:cubicBezTo>
                    <a:pt x="15494" y="2343404"/>
                    <a:pt x="0" y="2327910"/>
                    <a:pt x="0" y="2308733"/>
                  </a:cubicBezTo>
                  <a:close/>
                </a:path>
              </a:pathLst>
            </a:custGeom>
            <a:solidFill>
              <a:srgbClr val="00184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78520" y="8044755"/>
            <a:ext cx="270272" cy="216248"/>
            <a:chOff x="0" y="0"/>
            <a:chExt cx="360363" cy="288330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360426" cy="288290"/>
            </a:xfrm>
            <a:custGeom>
              <a:avLst/>
              <a:gdLst/>
              <a:ahLst/>
              <a:cxnLst/>
              <a:rect l="l" t="t" r="r" b="b"/>
              <a:pathLst>
                <a:path w="360426" h="288290">
                  <a:moveTo>
                    <a:pt x="0" y="0"/>
                  </a:moveTo>
                  <a:lnTo>
                    <a:pt x="360426" y="0"/>
                  </a:lnTo>
                  <a:lnTo>
                    <a:pt x="360426" y="288290"/>
                  </a:lnTo>
                  <a:lnTo>
                    <a:pt x="0" y="288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332" r="17" b="-13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21730" y="8005465"/>
            <a:ext cx="2163068" cy="298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Critical Alerts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21730" y="8420100"/>
            <a:ext cx="16287750" cy="33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7941" lvl="1" indent="-98971" algn="l">
              <a:lnSpc>
                <a:spcPts val="2125"/>
              </a:lnSpc>
              <a:buFont typeface="Arial"/>
              <a:buChar char="•"/>
            </a:pPr>
            <a:r>
              <a:rPr lang="en-US" sz="1312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Tunnel Down Alert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1730" y="8757345"/>
            <a:ext cx="16287750" cy="33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7941" lvl="1" indent="-98971" algn="l">
              <a:lnSpc>
                <a:spcPts val="2125"/>
              </a:lnSpc>
              <a:buFont typeface="Arial"/>
              <a:buChar char="•"/>
            </a:pPr>
            <a:r>
              <a:rPr lang="en-US" sz="1312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High Latency Alert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21730" y="9094589"/>
            <a:ext cx="16287750" cy="33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7941" lvl="1" indent="-98971" algn="l">
              <a:lnSpc>
                <a:spcPts val="2125"/>
              </a:lnSpc>
              <a:buFont typeface="Arial"/>
              <a:buChar char="•"/>
            </a:pPr>
            <a:r>
              <a:rPr lang="en-US" sz="1312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Bandwidth Spike Alert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2718644"/>
            <a:ext cx="14346287" cy="74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Dashboard Tools: Future Considerations (Phase 2)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3946773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In Phase 1, our focus remains on defining what to monitor. The selection and setup of these tools will occur in Phase 2.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81600" y="4987529"/>
            <a:ext cx="1811090" cy="1134070"/>
            <a:chOff x="0" y="0"/>
            <a:chExt cx="2414787" cy="1512093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2414778" cy="1512062"/>
            </a:xfrm>
            <a:custGeom>
              <a:avLst/>
              <a:gdLst/>
              <a:ahLst/>
              <a:cxnLst/>
              <a:rect l="l" t="t" r="r" b="b"/>
              <a:pathLst>
                <a:path w="2414778" h="1512062">
                  <a:moveTo>
                    <a:pt x="0" y="0"/>
                  </a:moveTo>
                  <a:lnTo>
                    <a:pt x="2414778" y="0"/>
                  </a:lnTo>
                  <a:lnTo>
                    <a:pt x="2414778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0" b="-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219504" y="4987529"/>
            <a:ext cx="1811090" cy="1134070"/>
            <a:chOff x="0" y="0"/>
            <a:chExt cx="2414787" cy="1512093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2414778" cy="1512062"/>
            </a:xfrm>
            <a:custGeom>
              <a:avLst/>
              <a:gdLst/>
              <a:ahLst/>
              <a:cxnLst/>
              <a:rect l="l" t="t" r="r" b="b"/>
              <a:pathLst>
                <a:path w="2414778" h="1512062">
                  <a:moveTo>
                    <a:pt x="0" y="0"/>
                  </a:moveTo>
                  <a:lnTo>
                    <a:pt x="2414778" y="0"/>
                  </a:lnTo>
                  <a:lnTo>
                    <a:pt x="2414778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0" b="-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57408" y="4987529"/>
            <a:ext cx="1811090" cy="1134070"/>
            <a:chOff x="0" y="0"/>
            <a:chExt cx="2414787" cy="1512093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2414778" cy="1512062"/>
            </a:xfrm>
            <a:custGeom>
              <a:avLst/>
              <a:gdLst/>
              <a:ahLst/>
              <a:cxnLst/>
              <a:rect l="l" t="t" r="r" b="b"/>
              <a:pathLst>
                <a:path w="2414778" h="1512062">
                  <a:moveTo>
                    <a:pt x="0" y="0"/>
                  </a:moveTo>
                  <a:lnTo>
                    <a:pt x="2414778" y="0"/>
                  </a:lnTo>
                  <a:lnTo>
                    <a:pt x="2414778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0" b="-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295310" y="4987529"/>
            <a:ext cx="1811090" cy="1134070"/>
            <a:chOff x="0" y="0"/>
            <a:chExt cx="2414787" cy="1512093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2414778" cy="1512062"/>
            </a:xfrm>
            <a:custGeom>
              <a:avLst/>
              <a:gdLst/>
              <a:ahLst/>
              <a:cxnLst/>
              <a:rect l="l" t="t" r="r" b="b"/>
              <a:pathLst>
                <a:path w="2414778" h="1512062">
                  <a:moveTo>
                    <a:pt x="0" y="0"/>
                  </a:moveTo>
                  <a:lnTo>
                    <a:pt x="2414778" y="0"/>
                  </a:lnTo>
                  <a:lnTo>
                    <a:pt x="2414778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0" b="-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92238" y="6537275"/>
            <a:ext cx="16303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These are examples of robust monitoring platforms that can provide comprehensive visibility into VPN performance. For now, the design of the monitoring strategy is complete.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906</Words>
  <Application>Microsoft Office PowerPoint</Application>
  <PresentationFormat>Custom</PresentationFormat>
  <Paragraphs>116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Arimo</vt:lpstr>
      <vt:lpstr>Noto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Yousef amr mohamed mahmoud</cp:lastModifiedBy>
  <cp:revision>2</cp:revision>
  <dcterms:created xsi:type="dcterms:W3CDTF">2006-08-16T00:00:00Z</dcterms:created>
  <dcterms:modified xsi:type="dcterms:W3CDTF">2025-11-18T11:48:02Z</dcterms:modified>
  <dc:identifier>DAG4_U1-k88</dc:identifier>
</cp:coreProperties>
</file>